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3" r:id="rId8"/>
    <p:sldId id="264" r:id="rId9"/>
    <p:sldId id="268"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9444EF-2607-45D0-9F13-A34D1F3E458E}" type="datetimeFigureOut">
              <a:rPr lang="en-US" smtClean="0"/>
              <a:t>10/11/2013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CA97C9-6438-450F-9F62-BD6ADC4ED88F}"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One of our best</a:t>
            </a:r>
            <a:r>
              <a:rPr lang="en-US" baseline="0" dirty="0" smtClean="0"/>
              <a:t> predictors of performance in work settings</a:t>
            </a:r>
          </a:p>
          <a:p>
            <a:r>
              <a:rPr lang="en-US" baseline="0" dirty="0" smtClean="0"/>
              <a:t>Most tests incorporated a speeded/timed component.</a:t>
            </a:r>
          </a:p>
          <a:p>
            <a:r>
              <a:rPr lang="en-US" baseline="0" dirty="0" smtClean="0"/>
              <a:t>	</a:t>
            </a:r>
            <a:r>
              <a:rPr lang="en-US" baseline="0" dirty="0" err="1" smtClean="0"/>
              <a:t>Relavant</a:t>
            </a:r>
            <a:r>
              <a:rPr lang="en-US" baseline="0" dirty="0" smtClean="0"/>
              <a:t> because if you had two employees that could do the same job well, but one performed faster—he/she would be the better choice.</a:t>
            </a:r>
          </a:p>
        </p:txBody>
      </p:sp>
      <p:sp>
        <p:nvSpPr>
          <p:cNvPr id="4" name="Slide Number Placeholder 3"/>
          <p:cNvSpPr>
            <a:spLocks noGrp="1"/>
          </p:cNvSpPr>
          <p:nvPr>
            <p:ph type="sldNum" sz="quarter" idx="10"/>
          </p:nvPr>
        </p:nvSpPr>
        <p:spPr/>
        <p:txBody>
          <a:bodyPr/>
          <a:lstStyle/>
          <a:p>
            <a:fld id="{CCCA97C9-6438-450F-9F62-BD6ADC4ED88F}"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Pure speed</a:t>
            </a:r>
            <a:r>
              <a:rPr lang="en-US" baseline="0" dirty="0" smtClean="0"/>
              <a:t> vs. Pure power tests</a:t>
            </a:r>
            <a:endParaRPr lang="en-US" dirty="0"/>
          </a:p>
        </p:txBody>
      </p:sp>
      <p:sp>
        <p:nvSpPr>
          <p:cNvPr id="4" name="Slide Number Placeholder 3"/>
          <p:cNvSpPr>
            <a:spLocks noGrp="1"/>
          </p:cNvSpPr>
          <p:nvPr>
            <p:ph type="sldNum" sz="quarter" idx="10"/>
          </p:nvPr>
        </p:nvSpPr>
        <p:spPr/>
        <p:txBody>
          <a:bodyPr/>
          <a:lstStyle/>
          <a:p>
            <a:fld id="{CCCA97C9-6438-450F-9F62-BD6ADC4ED88F}" type="slidenum">
              <a:rPr lang="en-US" smtClean="0"/>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PSA – pure speeded test</a:t>
            </a:r>
          </a:p>
          <a:p>
            <a:endParaRPr lang="en-US" dirty="0" smtClean="0"/>
          </a:p>
          <a:p>
            <a:r>
              <a:rPr lang="en-US" dirty="0" smtClean="0"/>
              <a:t>Highly</a:t>
            </a:r>
            <a:r>
              <a:rPr lang="en-US" baseline="0" dirty="0" smtClean="0"/>
              <a:t> valid for low complexity jobs</a:t>
            </a:r>
          </a:p>
          <a:p>
            <a:r>
              <a:rPr lang="en-US" baseline="0" dirty="0" smtClean="0"/>
              <a:t>Items are relatively easy to generate and it lends itself well to computer generation</a:t>
            </a:r>
          </a:p>
          <a:p>
            <a:endParaRPr lang="en-US" baseline="0" dirty="0" smtClean="0"/>
          </a:p>
          <a:p>
            <a:r>
              <a:rPr lang="en-US" baseline="0" dirty="0" smtClean="0"/>
              <a:t>Model item difficulty</a:t>
            </a:r>
            <a:endParaRPr lang="en-US" dirty="0"/>
          </a:p>
        </p:txBody>
      </p:sp>
      <p:sp>
        <p:nvSpPr>
          <p:cNvPr id="4" name="Slide Number Placeholder 3"/>
          <p:cNvSpPr>
            <a:spLocks noGrp="1"/>
          </p:cNvSpPr>
          <p:nvPr>
            <p:ph type="sldNum" sz="quarter" idx="10"/>
          </p:nvPr>
        </p:nvSpPr>
        <p:spPr/>
        <p:txBody>
          <a:bodyPr/>
          <a:lstStyle/>
          <a:p>
            <a:fld id="{CCCA97C9-6438-450F-9F62-BD6ADC4ED88F}" type="slidenum">
              <a:rPr lang="en-US" smtClean="0"/>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3063374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228259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1891554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299735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85542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1712054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34690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1642478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36052913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3815404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A93F0D-47BC-4A51-900D-5D20766400E6}" type="datetimeFigureOut">
              <a:rPr lang="en-US" smtClean="0"/>
              <a:pPr/>
              <a:t>10/11/2013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4068269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93F0D-47BC-4A51-900D-5D20766400E6}" type="datetimeFigureOut">
              <a:rPr lang="en-US" smtClean="0"/>
              <a:pPr/>
              <a:t>10/11/2013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5FB72-A1AB-4357-833F-B08B043A7B32}" type="slidenum">
              <a:rPr lang="en-US" smtClean="0"/>
              <a:pPr/>
              <a:t>‹#›</a:t>
            </a:fld>
            <a:endParaRPr lang="en-US"/>
          </a:p>
        </p:txBody>
      </p:sp>
    </p:spTree>
    <p:extLst>
      <p:ext uri="{BB962C8B-B14F-4D97-AF65-F5344CB8AC3E}">
        <p14:creationId xmlns:p14="http://schemas.microsoft.com/office/powerpoint/2010/main" xmlns="" val="26327781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Modeling Item Difficulty for Perceptual Speed and Accuracy Tests</a:t>
            </a:r>
            <a:endParaRPr lang="en-US" dirty="0"/>
          </a:p>
        </p:txBody>
      </p:sp>
      <p:sp>
        <p:nvSpPr>
          <p:cNvPr id="3" name="Subtitle 2"/>
          <p:cNvSpPr>
            <a:spLocks noGrp="1"/>
          </p:cNvSpPr>
          <p:nvPr>
            <p:ph type="subTitle" idx="1"/>
          </p:nvPr>
        </p:nvSpPr>
        <p:spPr/>
        <p:txBody>
          <a:bodyPr/>
          <a:lstStyle/>
          <a:p>
            <a:r>
              <a:rPr lang="en-US" dirty="0" smtClean="0"/>
              <a:t>Stephanie </a:t>
            </a:r>
            <a:r>
              <a:rPr lang="en-US" dirty="0" smtClean="0"/>
              <a:t>Taylor, MA</a:t>
            </a:r>
            <a:endParaRPr lang="en-US" dirty="0" smtClean="0"/>
          </a:p>
          <a:p>
            <a:r>
              <a:rPr lang="en-US" dirty="0" smtClean="0"/>
              <a:t>Alan </a:t>
            </a:r>
            <a:r>
              <a:rPr lang="en-US" dirty="0" smtClean="0"/>
              <a:t>Mead, PhD</a:t>
            </a:r>
            <a:endParaRPr lang="en-US" dirty="0"/>
          </a:p>
        </p:txBody>
      </p:sp>
    </p:spTree>
    <p:extLst>
      <p:ext uri="{BB962C8B-B14F-4D97-AF65-F5344CB8AC3E}">
        <p14:creationId xmlns:p14="http://schemas.microsoft.com/office/powerpoint/2010/main" xmlns="" val="650399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for you</a:t>
            </a:r>
            <a:endParaRPr lang="en-US" dirty="0"/>
          </a:p>
        </p:txBody>
      </p:sp>
      <p:sp>
        <p:nvSpPr>
          <p:cNvPr id="3" name="Content Placeholder 2"/>
          <p:cNvSpPr>
            <a:spLocks noGrp="1"/>
          </p:cNvSpPr>
          <p:nvPr>
            <p:ph idx="1"/>
          </p:nvPr>
        </p:nvSpPr>
        <p:spPr/>
        <p:txBody>
          <a:bodyPr/>
          <a:lstStyle/>
          <a:p>
            <a:r>
              <a:rPr lang="en-US" dirty="0" smtClean="0"/>
              <a:t>How can we analyze the data?</a:t>
            </a:r>
          </a:p>
          <a:p>
            <a:endParaRPr lang="en-US" dirty="0"/>
          </a:p>
          <a:p>
            <a:r>
              <a:rPr lang="en-US" dirty="0" smtClean="0"/>
              <a:t>How do we address the issue of guessing?</a:t>
            </a:r>
          </a:p>
          <a:p>
            <a:endParaRPr lang="en-US" dirty="0"/>
          </a:p>
          <a:p>
            <a:r>
              <a:rPr lang="en-US" dirty="0" smtClean="0"/>
              <a:t>What other factors might predict difficulty?</a:t>
            </a:r>
          </a:p>
        </p:txBody>
      </p:sp>
    </p:spTree>
    <p:extLst>
      <p:ext uri="{BB962C8B-B14F-4D97-AF65-F5344CB8AC3E}">
        <p14:creationId xmlns:p14="http://schemas.microsoft.com/office/powerpoint/2010/main" xmlns="" val="382012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r>
              <a:rPr lang="en-US" dirty="0" smtClean="0"/>
              <a:t>Your Questions</a:t>
            </a:r>
            <a:r>
              <a:rPr lang="en-US" dirty="0" smtClean="0"/>
              <a:t>?</a:t>
            </a:r>
            <a:endParaRPr lang="en-US" dirty="0"/>
          </a:p>
        </p:txBody>
      </p:sp>
    </p:spTree>
    <p:extLst>
      <p:ext uri="{BB962C8B-B14F-4D97-AF65-F5344CB8AC3E}">
        <p14:creationId xmlns:p14="http://schemas.microsoft.com/office/powerpoint/2010/main" xmlns="" val="759090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txBody>
          <a:bodyPr/>
          <a:lstStyle/>
          <a:p>
            <a:r>
              <a:rPr lang="en-US" dirty="0" smtClean="0"/>
              <a:t>Thank you!</a:t>
            </a:r>
            <a:endParaRPr lang="en-US" dirty="0"/>
          </a:p>
        </p:txBody>
      </p:sp>
    </p:spTree>
    <p:extLst>
      <p:ext uri="{BB962C8B-B14F-4D97-AF65-F5344CB8AC3E}">
        <p14:creationId xmlns:p14="http://schemas.microsoft.com/office/powerpoint/2010/main" xmlns="" val="334635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Ability Tests</a:t>
            </a:r>
            <a:endParaRPr lang="en-US" dirty="0"/>
          </a:p>
        </p:txBody>
      </p:sp>
      <p:sp>
        <p:nvSpPr>
          <p:cNvPr id="3" name="Content Placeholder 2"/>
          <p:cNvSpPr>
            <a:spLocks noGrp="1"/>
          </p:cNvSpPr>
          <p:nvPr>
            <p:ph sz="half" idx="1"/>
          </p:nvPr>
        </p:nvSpPr>
        <p:spPr/>
        <p:txBody>
          <a:bodyPr/>
          <a:lstStyle/>
          <a:p>
            <a:r>
              <a:rPr lang="en-US" dirty="0" smtClean="0"/>
              <a:t>Predictor of performance</a:t>
            </a:r>
          </a:p>
          <a:p>
            <a:pPr lvl="1"/>
            <a:r>
              <a:rPr lang="en-US" dirty="0" smtClean="0"/>
              <a:t>Measure job-related ability</a:t>
            </a:r>
          </a:p>
          <a:p>
            <a:r>
              <a:rPr lang="en-US" dirty="0" smtClean="0"/>
              <a:t>Speeded component</a:t>
            </a:r>
          </a:p>
          <a:p>
            <a:endParaRPr lang="en-US" dirty="0" smtClean="0"/>
          </a:p>
          <a:p>
            <a:endParaRPr lang="en-US" dirty="0"/>
          </a:p>
        </p:txBody>
      </p:sp>
      <p:pic>
        <p:nvPicPr>
          <p:cNvPr id="5" name="Content Placeholder 4" descr="IQ-Test-Forums.mtgsalvation.com_.jpg"/>
          <p:cNvPicPr>
            <a:picLocks noGrp="1" noChangeAspect="1"/>
          </p:cNvPicPr>
          <p:nvPr>
            <p:ph sz="half" idx="2"/>
          </p:nvPr>
        </p:nvPicPr>
        <p:blipFill>
          <a:blip r:embed="rId3" cstate="print"/>
          <a:stretch>
            <a:fillRect/>
          </a:stretch>
        </p:blipFill>
        <p:spPr>
          <a:xfrm>
            <a:off x="4695825" y="1948656"/>
            <a:ext cx="3943350" cy="3829050"/>
          </a:xfrm>
        </p:spPr>
      </p:pic>
    </p:spTree>
    <p:extLst>
      <p:ext uri="{BB962C8B-B14F-4D97-AF65-F5344CB8AC3E}">
        <p14:creationId xmlns:p14="http://schemas.microsoft.com/office/powerpoint/2010/main" xmlns="" val="2602483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Speeded vs. Power Tests</a:t>
            </a:r>
            <a:endParaRPr lang="en-US" dirty="0"/>
          </a:p>
        </p:txBody>
      </p:sp>
      <p:sp>
        <p:nvSpPr>
          <p:cNvPr id="6" name="Text Placeholder 5"/>
          <p:cNvSpPr>
            <a:spLocks noGrp="1"/>
          </p:cNvSpPr>
          <p:nvPr>
            <p:ph type="body" idx="1"/>
          </p:nvPr>
        </p:nvSpPr>
        <p:spPr/>
        <p:txBody>
          <a:bodyPr/>
          <a:lstStyle/>
          <a:p>
            <a:pPr algn="ctr"/>
            <a:r>
              <a:rPr lang="en-US" dirty="0" smtClean="0"/>
              <a:t>Speeded Tests		</a:t>
            </a:r>
            <a:endParaRPr lang="en-US" dirty="0"/>
          </a:p>
        </p:txBody>
      </p:sp>
      <p:sp>
        <p:nvSpPr>
          <p:cNvPr id="7" name="Content Placeholder 6"/>
          <p:cNvSpPr>
            <a:spLocks noGrp="1"/>
          </p:cNvSpPr>
          <p:nvPr>
            <p:ph sz="half" idx="2"/>
          </p:nvPr>
        </p:nvSpPr>
        <p:spPr/>
        <p:txBody>
          <a:bodyPr/>
          <a:lstStyle/>
          <a:p>
            <a:r>
              <a:rPr lang="en-US" dirty="0" smtClean="0"/>
              <a:t>Items: trivially easy	</a:t>
            </a:r>
          </a:p>
          <a:p>
            <a:r>
              <a:rPr lang="en-US" dirty="0" smtClean="0"/>
              <a:t>Score: Number of incomplete items</a:t>
            </a:r>
          </a:p>
          <a:p>
            <a:r>
              <a:rPr lang="en-US" dirty="0" smtClean="0"/>
              <a:t>Lower cost</a:t>
            </a:r>
          </a:p>
          <a:p>
            <a:endParaRPr lang="en-US" dirty="0"/>
          </a:p>
        </p:txBody>
      </p:sp>
      <p:sp>
        <p:nvSpPr>
          <p:cNvPr id="8" name="Text Placeholder 7"/>
          <p:cNvSpPr>
            <a:spLocks noGrp="1"/>
          </p:cNvSpPr>
          <p:nvPr>
            <p:ph type="body" sz="quarter" idx="3"/>
          </p:nvPr>
        </p:nvSpPr>
        <p:spPr/>
        <p:txBody>
          <a:bodyPr/>
          <a:lstStyle/>
          <a:p>
            <a:pPr algn="ctr"/>
            <a:r>
              <a:rPr lang="en-US" dirty="0" smtClean="0"/>
              <a:t>Power Tests</a:t>
            </a:r>
            <a:endParaRPr lang="en-US" dirty="0"/>
          </a:p>
        </p:txBody>
      </p:sp>
      <p:sp>
        <p:nvSpPr>
          <p:cNvPr id="9" name="Content Placeholder 8"/>
          <p:cNvSpPr>
            <a:spLocks noGrp="1"/>
          </p:cNvSpPr>
          <p:nvPr>
            <p:ph sz="quarter" idx="4"/>
          </p:nvPr>
        </p:nvSpPr>
        <p:spPr/>
        <p:txBody>
          <a:bodyPr/>
          <a:lstStyle/>
          <a:p>
            <a:r>
              <a:rPr lang="en-US" dirty="0" smtClean="0"/>
              <a:t>Items: more involved/time consuming</a:t>
            </a:r>
          </a:p>
          <a:p>
            <a:r>
              <a:rPr lang="en-US" dirty="0" smtClean="0"/>
              <a:t>Score: Number of Incorrect answers</a:t>
            </a:r>
          </a:p>
          <a:p>
            <a:r>
              <a:rPr lang="en-US" dirty="0" smtClean="0"/>
              <a:t>More time consuming (costly)</a:t>
            </a:r>
          </a:p>
          <a:p>
            <a:endParaRPr lang="en-US" dirty="0" smtClean="0"/>
          </a:p>
          <a:p>
            <a:endParaRPr lang="en-US" dirty="0" smtClean="0"/>
          </a:p>
          <a:p>
            <a:endParaRPr lang="en-US" dirty="0"/>
          </a:p>
        </p:txBody>
      </p:sp>
    </p:spTree>
    <p:extLst>
      <p:ext uri="{BB962C8B-B14F-4D97-AF65-F5344CB8AC3E}">
        <p14:creationId xmlns:p14="http://schemas.microsoft.com/office/powerpoint/2010/main" xmlns="" val="1571055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Speeded Tests Cont’d</a:t>
            </a:r>
            <a:endParaRPr lang="en-US" dirty="0"/>
          </a:p>
        </p:txBody>
      </p:sp>
      <p:sp>
        <p:nvSpPr>
          <p:cNvPr id="3" name="Content Placeholder 2"/>
          <p:cNvSpPr>
            <a:spLocks noGrp="1"/>
          </p:cNvSpPr>
          <p:nvPr>
            <p:ph idx="1"/>
          </p:nvPr>
        </p:nvSpPr>
        <p:spPr/>
        <p:txBody>
          <a:bodyPr/>
          <a:lstStyle/>
          <a:p>
            <a:r>
              <a:rPr lang="en-US" dirty="0" smtClean="0"/>
              <a:t>Psychometric issues</a:t>
            </a:r>
          </a:p>
          <a:p>
            <a:pPr lvl="1"/>
            <a:r>
              <a:rPr lang="en-US" dirty="0" smtClean="0"/>
              <a:t>Testers run out of the time</a:t>
            </a:r>
          </a:p>
          <a:p>
            <a:pPr lvl="1"/>
            <a:r>
              <a:rPr lang="en-US" dirty="0" smtClean="0"/>
              <a:t>guessing</a:t>
            </a:r>
          </a:p>
          <a:p>
            <a:pPr lvl="1"/>
            <a:r>
              <a:rPr lang="en-US" dirty="0" smtClean="0"/>
              <a:t>Serial position influences difficulty</a:t>
            </a: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xmlns="" val="192521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 study</a:t>
            </a:r>
            <a:endParaRPr lang="en-US" dirty="0"/>
          </a:p>
        </p:txBody>
      </p:sp>
      <p:sp>
        <p:nvSpPr>
          <p:cNvPr id="3" name="Content Placeholder 2"/>
          <p:cNvSpPr>
            <a:spLocks noGrp="1"/>
          </p:cNvSpPr>
          <p:nvPr>
            <p:ph idx="1"/>
          </p:nvPr>
        </p:nvSpPr>
        <p:spPr/>
        <p:txBody>
          <a:bodyPr>
            <a:normAutofit/>
          </a:bodyPr>
          <a:lstStyle/>
          <a:p>
            <a:r>
              <a:rPr lang="en-US" dirty="0" smtClean="0"/>
              <a:t>Perceptual Speed Accuracy tests (PSA)</a:t>
            </a:r>
          </a:p>
          <a:p>
            <a:endParaRPr lang="en-US" dirty="0" smtClean="0"/>
          </a:p>
          <a:p>
            <a:r>
              <a:rPr lang="en-US" dirty="0" smtClean="0"/>
              <a:t>Model item difficulty</a:t>
            </a:r>
          </a:p>
          <a:p>
            <a:endParaRPr lang="en-US" dirty="0"/>
          </a:p>
          <a:p>
            <a:endParaRPr lang="en-US" dirty="0"/>
          </a:p>
        </p:txBody>
      </p:sp>
      <p:pic>
        <p:nvPicPr>
          <p:cNvPr id="4" name="Picture 3"/>
          <p:cNvPicPr/>
          <p:nvPr/>
        </p:nvPicPr>
        <p:blipFill>
          <a:blip r:embed="rId3" cstate="print"/>
          <a:srcRect l="16483" t="9036" r="59484" b="78044"/>
          <a:stretch>
            <a:fillRect/>
          </a:stretch>
        </p:blipFill>
        <p:spPr bwMode="auto">
          <a:xfrm>
            <a:off x="1447800" y="3962400"/>
            <a:ext cx="5645679" cy="1066800"/>
          </a:xfrm>
          <a:prstGeom prst="rect">
            <a:avLst/>
          </a:prstGeom>
          <a:noFill/>
          <a:ln w="9525">
            <a:noFill/>
            <a:miter lim="800000"/>
            <a:headEnd/>
            <a:tailEnd/>
          </a:ln>
        </p:spPr>
      </p:pic>
    </p:spTree>
    <p:extLst>
      <p:ext uri="{BB962C8B-B14F-4D97-AF65-F5344CB8AC3E}">
        <p14:creationId xmlns:p14="http://schemas.microsoft.com/office/powerpoint/2010/main" xmlns="" val="7170635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US" b="1" dirty="0" smtClean="0"/>
              <a:t>H1</a:t>
            </a:r>
            <a:r>
              <a:rPr lang="en-US" b="1" dirty="0"/>
              <a:t>:</a:t>
            </a:r>
            <a:r>
              <a:rPr lang="en-US" dirty="0"/>
              <a:t> Short stimuli will be easier than longer stimuli. </a:t>
            </a:r>
          </a:p>
          <a:p>
            <a:pPr lvl="0"/>
            <a:endParaRPr lang="en-US" dirty="0"/>
          </a:p>
          <a:p>
            <a:pPr lvl="0">
              <a:buNone/>
            </a:pPr>
            <a:r>
              <a:rPr lang="en-US" b="1" dirty="0"/>
              <a:t>H2:</a:t>
            </a:r>
            <a:r>
              <a:rPr lang="en-US" dirty="0"/>
              <a:t> </a:t>
            </a:r>
            <a:r>
              <a:rPr lang="en-US" sz="2900" b="1" dirty="0"/>
              <a:t>(a)</a:t>
            </a:r>
            <a:r>
              <a:rPr lang="en-US" sz="2900" dirty="0"/>
              <a:t> Stimuli with differences in the beginning position will be easiest. </a:t>
            </a:r>
          </a:p>
          <a:p>
            <a:pPr marL="400050" lvl="1" indent="0">
              <a:buNone/>
            </a:pPr>
            <a:r>
              <a:rPr lang="en-US" sz="2900" b="1" dirty="0"/>
              <a:t>(b)</a:t>
            </a:r>
            <a:r>
              <a:rPr lang="en-US" sz="2900" dirty="0"/>
              <a:t> Stimuli with differences in the last position will be </a:t>
            </a:r>
            <a:r>
              <a:rPr lang="en-US" sz="2900" u="sng" dirty="0"/>
              <a:t>more</a:t>
            </a:r>
            <a:r>
              <a:rPr lang="en-US" sz="2900" dirty="0"/>
              <a:t> difficult.  And </a:t>
            </a:r>
          </a:p>
          <a:p>
            <a:pPr marL="400050" lvl="1" indent="0">
              <a:buNone/>
            </a:pPr>
            <a:r>
              <a:rPr lang="en-US" sz="2900" b="1" dirty="0"/>
              <a:t>(c)</a:t>
            </a:r>
            <a:r>
              <a:rPr lang="en-US" sz="2900" dirty="0"/>
              <a:t> stimuli with differences in the middle position will be </a:t>
            </a:r>
            <a:r>
              <a:rPr lang="en-US" sz="2900" u="sng" dirty="0"/>
              <a:t>most</a:t>
            </a:r>
            <a:r>
              <a:rPr lang="en-US" sz="2900" dirty="0"/>
              <a:t> difficult.</a:t>
            </a:r>
          </a:p>
          <a:p>
            <a:pPr lvl="0"/>
            <a:endParaRPr lang="en-US" b="1" dirty="0"/>
          </a:p>
          <a:p>
            <a:pPr lvl="0">
              <a:buNone/>
            </a:pPr>
            <a:r>
              <a:rPr lang="en-US" b="1" dirty="0"/>
              <a:t>H3:</a:t>
            </a:r>
            <a:r>
              <a:rPr lang="en-US" dirty="0"/>
              <a:t> Items with substitute characters will be hardest when the differing pair of characters have high degree of visual similarity and easiest where the differing pair of characters have low visual similarity. We are currently using item similarity ratings collected by</a:t>
            </a:r>
            <a:r>
              <a:rPr lang="en-US" b="1" dirty="0"/>
              <a:t> </a:t>
            </a:r>
            <a:r>
              <a:rPr lang="en-US" dirty="0"/>
              <a:t>Boles &amp; Clifford (1989).</a:t>
            </a:r>
          </a:p>
          <a:p>
            <a:endParaRPr lang="en-US" dirty="0"/>
          </a:p>
        </p:txBody>
      </p:sp>
    </p:spTree>
    <p:extLst>
      <p:ext uri="{BB962C8B-B14F-4D97-AF65-F5344CB8AC3E}">
        <p14:creationId xmlns:p14="http://schemas.microsoft.com/office/powerpoint/2010/main" xmlns="" val="3814197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a:t>
            </a:r>
            <a:endParaRPr lang="en-US" dirty="0"/>
          </a:p>
        </p:txBody>
      </p:sp>
      <p:sp>
        <p:nvSpPr>
          <p:cNvPr id="3" name="Content Placeholder 2"/>
          <p:cNvSpPr>
            <a:spLocks noGrp="1"/>
          </p:cNvSpPr>
          <p:nvPr>
            <p:ph idx="1"/>
          </p:nvPr>
        </p:nvSpPr>
        <p:spPr/>
        <p:txBody>
          <a:bodyPr/>
          <a:lstStyle/>
          <a:p>
            <a:pPr lvl="0"/>
            <a:r>
              <a:rPr lang="en-US" b="1" dirty="0"/>
              <a:t>RQ1:</a:t>
            </a:r>
            <a:r>
              <a:rPr lang="en-US" dirty="0"/>
              <a:t> How well can we predict the difficulty of PSA items?</a:t>
            </a:r>
          </a:p>
          <a:p>
            <a:pPr lvl="0"/>
            <a:endParaRPr lang="en-US" b="1" dirty="0"/>
          </a:p>
          <a:p>
            <a:pPr lvl="0"/>
            <a:r>
              <a:rPr lang="en-US" b="1" dirty="0"/>
              <a:t>RQ2:</a:t>
            </a:r>
            <a:r>
              <a:rPr lang="en-US" dirty="0"/>
              <a:t> What are the relative weights of the three factors?</a:t>
            </a:r>
          </a:p>
          <a:p>
            <a:pPr lvl="0"/>
            <a:endParaRPr lang="en-US" b="1" dirty="0"/>
          </a:p>
          <a:p>
            <a:pPr lvl="0"/>
            <a:r>
              <a:rPr lang="en-US" b="1" dirty="0"/>
              <a:t>RQ3:</a:t>
            </a:r>
            <a:r>
              <a:rPr lang="en-US" dirty="0"/>
              <a:t> Are there interactions among the three factors in predicting item difficulty?</a:t>
            </a:r>
          </a:p>
          <a:p>
            <a:endParaRPr lang="en-US" dirty="0"/>
          </a:p>
        </p:txBody>
      </p:sp>
    </p:spTree>
    <p:extLst>
      <p:ext uri="{BB962C8B-B14F-4D97-AF65-F5344CB8AC3E}">
        <p14:creationId xmlns:p14="http://schemas.microsoft.com/office/powerpoint/2010/main" xmlns="" val="15714066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p:txBody>
          <a:bodyPr>
            <a:normAutofit fontScale="70000" lnSpcReduction="20000"/>
          </a:bodyPr>
          <a:lstStyle/>
          <a:p>
            <a:pPr lvl="0">
              <a:buNone/>
            </a:pPr>
            <a:r>
              <a:rPr lang="en-US" dirty="0"/>
              <a:t>Our Design uses a repeated-measures approach.  </a:t>
            </a:r>
          </a:p>
          <a:p>
            <a:pPr lvl="0">
              <a:buNone/>
            </a:pPr>
            <a:endParaRPr lang="en-US" dirty="0" smtClean="0"/>
          </a:p>
          <a:p>
            <a:pPr lvl="0">
              <a:buNone/>
            </a:pPr>
            <a:r>
              <a:rPr lang="en-US" dirty="0" smtClean="0"/>
              <a:t>Each </a:t>
            </a:r>
            <a:r>
              <a:rPr lang="en-US" dirty="0"/>
              <a:t>participant completes items designed to measure each of the 48 combinations of our three factors (4 stimulus sizes; 4 positions; and 3 levels of visual similarity) as well as 48 similar identical items (to balance the key), so total test length is 96 item-pairs.  </a:t>
            </a:r>
          </a:p>
          <a:p>
            <a:pPr lvl="0">
              <a:buNone/>
            </a:pPr>
            <a:endParaRPr lang="en-US" dirty="0" smtClean="0"/>
          </a:p>
          <a:p>
            <a:pPr lvl="0">
              <a:buNone/>
            </a:pPr>
            <a:r>
              <a:rPr lang="en-US" dirty="0" smtClean="0"/>
              <a:t>Each </a:t>
            </a:r>
            <a:r>
              <a:rPr lang="en-US" dirty="0"/>
              <a:t>item is individually timed to prevent the serial position effect. </a:t>
            </a:r>
          </a:p>
          <a:p>
            <a:pPr lvl="0">
              <a:buNone/>
            </a:pPr>
            <a:endParaRPr lang="en-US" dirty="0" smtClean="0"/>
          </a:p>
          <a:p>
            <a:pPr lvl="0">
              <a:buNone/>
            </a:pPr>
            <a:r>
              <a:rPr lang="en-US" dirty="0" smtClean="0"/>
              <a:t>Our </a:t>
            </a:r>
            <a:r>
              <a:rPr lang="en-US" dirty="0"/>
              <a:t>target sample size is 200 participants, recruited from our department subject pool. </a:t>
            </a:r>
          </a:p>
          <a:p>
            <a:pPr lvl="0">
              <a:buNone/>
            </a:pPr>
            <a:endParaRPr lang="en-US" dirty="0" smtClean="0"/>
          </a:p>
          <a:p>
            <a:pPr lvl="0">
              <a:buNone/>
            </a:pPr>
            <a:r>
              <a:rPr lang="en-US" dirty="0" smtClean="0"/>
              <a:t>This </a:t>
            </a:r>
            <a:r>
              <a:rPr lang="en-US" dirty="0"/>
              <a:t>research is scheduled to be completed during the Fall 2013 semester.</a:t>
            </a:r>
          </a:p>
          <a:p>
            <a:pPr>
              <a:buNone/>
            </a:pPr>
            <a:endParaRPr lang="en-US" dirty="0"/>
          </a:p>
          <a:p>
            <a:pPr>
              <a:buNone/>
            </a:pPr>
            <a:endParaRPr lang="en-US" dirty="0"/>
          </a:p>
        </p:txBody>
      </p:sp>
    </p:spTree>
    <p:extLst>
      <p:ext uri="{BB962C8B-B14F-4D97-AF65-F5344CB8AC3E}">
        <p14:creationId xmlns:p14="http://schemas.microsoft.com/office/powerpoint/2010/main" xmlns="" val="85405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http://www.erlab.org/spd1/</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283</TotalTime>
  <Words>426</Words>
  <Application>Microsoft Office PowerPoint</Application>
  <PresentationFormat>On-screen Show (4:3)</PresentationFormat>
  <Paragraphs>74</Paragraphs>
  <Slides>12</Slides>
  <Notes>3</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Modeling Item Difficulty for Perceptual Speed and Accuracy Tests</vt:lpstr>
      <vt:lpstr>Cognitive Ability Tests</vt:lpstr>
      <vt:lpstr>Speeded vs. Power Tests</vt:lpstr>
      <vt:lpstr>Speeded Tests Cont’d</vt:lpstr>
      <vt:lpstr>Present study</vt:lpstr>
      <vt:lpstr>Hypothesis</vt:lpstr>
      <vt:lpstr>Research Questions</vt:lpstr>
      <vt:lpstr>Method</vt:lpstr>
      <vt:lpstr>Slide 9</vt:lpstr>
      <vt:lpstr>Questions for you</vt:lpstr>
      <vt:lpstr>Your Questions?</vt:lpstr>
      <vt:lpstr>Thank you!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Modeling Item Difficulty for Perceptual Speed and Accuracy Tests</dc:title>
  <dc:creator>crs</dc:creator>
  <cp:lastModifiedBy>The Center</cp:lastModifiedBy>
  <cp:revision>9</cp:revision>
  <dcterms:created xsi:type="dcterms:W3CDTF">2013-10-10T16:44:20Z</dcterms:created>
  <dcterms:modified xsi:type="dcterms:W3CDTF">2013-10-11T17:37:30Z</dcterms:modified>
</cp:coreProperties>
</file>